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6" r:id="rId3"/>
    <p:sldId id="290" r:id="rId4"/>
    <p:sldId id="291" r:id="rId5"/>
    <p:sldId id="292" r:id="rId6"/>
    <p:sldId id="299" r:id="rId7"/>
    <p:sldId id="293" r:id="rId8"/>
    <p:sldId id="294" r:id="rId9"/>
    <p:sldId id="288" r:id="rId10"/>
    <p:sldId id="300" r:id="rId11"/>
    <p:sldId id="295" r:id="rId12"/>
    <p:sldId id="296" r:id="rId13"/>
    <p:sldId id="297" r:id="rId14"/>
    <p:sldId id="289" r:id="rId15"/>
    <p:sldId id="298" r:id="rId16"/>
  </p:sldIdLst>
  <p:sldSz cx="9144000" cy="6858000" type="screen4x3"/>
  <p:notesSz cx="6799263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53F1"/>
    <a:srgbClr val="AD5207"/>
    <a:srgbClr val="008EC0"/>
    <a:srgbClr val="396AF3"/>
    <a:srgbClr val="00056F"/>
    <a:srgbClr val="0B38B7"/>
    <a:srgbClr val="B8C3F8"/>
    <a:srgbClr val="0005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13" autoAdjust="0"/>
    <p:restoredTop sz="94660" autoAdjust="0"/>
  </p:normalViewPr>
  <p:slideViewPr>
    <p:cSldViewPr>
      <p:cViewPr varScale="1">
        <p:scale>
          <a:sx n="93" d="100"/>
          <a:sy n="93" d="100"/>
        </p:scale>
        <p:origin x="-917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1714" y="-67"/>
      </p:cViewPr>
      <p:guideLst>
        <p:guide orient="horz" pos="3125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265" cy="497047"/>
          </a:xfrm>
          <a:prstGeom prst="rect">
            <a:avLst/>
          </a:prstGeom>
        </p:spPr>
        <p:txBody>
          <a:bodyPr vert="horz" lIns="92172" tIns="46086" rIns="92172" bIns="4608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381" y="0"/>
            <a:ext cx="2947264" cy="497047"/>
          </a:xfrm>
          <a:prstGeom prst="rect">
            <a:avLst/>
          </a:prstGeom>
        </p:spPr>
        <p:txBody>
          <a:bodyPr vert="horz" lIns="92172" tIns="46086" rIns="92172" bIns="4608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E4FE160-0250-44E6-A290-CBE4D4C6F802}" type="datetimeFigureOut">
              <a:rPr lang="en-AU"/>
              <a:pPr>
                <a:defRPr/>
              </a:pPr>
              <a:t>27/05/2015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179"/>
            <a:ext cx="2947265" cy="497046"/>
          </a:xfrm>
          <a:prstGeom prst="rect">
            <a:avLst/>
          </a:prstGeom>
        </p:spPr>
        <p:txBody>
          <a:bodyPr vert="horz" lIns="92172" tIns="46086" rIns="92172" bIns="4608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381" y="9431179"/>
            <a:ext cx="2947264" cy="497046"/>
          </a:xfrm>
          <a:prstGeom prst="rect">
            <a:avLst/>
          </a:prstGeom>
        </p:spPr>
        <p:txBody>
          <a:bodyPr vert="horz" lIns="92172" tIns="46086" rIns="92172" bIns="4608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63EDDEB-42C0-4ECA-888C-99A3002C22A3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99448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46" cy="497047"/>
          </a:xfrm>
          <a:prstGeom prst="rect">
            <a:avLst/>
          </a:prstGeom>
        </p:spPr>
        <p:txBody>
          <a:bodyPr vert="horz" lIns="92172" tIns="46086" rIns="92172" bIns="4608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998" y="0"/>
            <a:ext cx="2945646" cy="497047"/>
          </a:xfrm>
          <a:prstGeom prst="rect">
            <a:avLst/>
          </a:prstGeom>
        </p:spPr>
        <p:txBody>
          <a:bodyPr vert="horz" lIns="92172" tIns="46086" rIns="92172" bIns="4608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1EE831B-6FB0-4063-B201-35C8A00C264C}" type="datetimeFigureOut">
              <a:rPr lang="en-AU"/>
              <a:pPr>
                <a:defRPr/>
              </a:pPr>
              <a:t>27/05/2015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1363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72" tIns="46086" rIns="92172" bIns="46086" rtlCol="0" anchor="ctr"/>
          <a:lstStyle/>
          <a:p>
            <a:pPr lvl="0"/>
            <a:endParaRPr lang="en-AU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5" y="4716383"/>
            <a:ext cx="5439734" cy="4468654"/>
          </a:xfrm>
          <a:prstGeom prst="rect">
            <a:avLst/>
          </a:prstGeom>
        </p:spPr>
        <p:txBody>
          <a:bodyPr vert="horz" lIns="92172" tIns="46086" rIns="92172" bIns="46086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179"/>
            <a:ext cx="2945646" cy="497046"/>
          </a:xfrm>
          <a:prstGeom prst="rect">
            <a:avLst/>
          </a:prstGeom>
        </p:spPr>
        <p:txBody>
          <a:bodyPr vert="horz" lIns="92172" tIns="46086" rIns="92172" bIns="4608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998" y="9431179"/>
            <a:ext cx="2945646" cy="497046"/>
          </a:xfrm>
          <a:prstGeom prst="rect">
            <a:avLst/>
          </a:prstGeom>
        </p:spPr>
        <p:txBody>
          <a:bodyPr vert="horz" lIns="92172" tIns="46086" rIns="92172" bIns="4608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7AC6869-6DB0-4E8E-843B-13D965B7724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8569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8894" indent="-28803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2144" indent="-230429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3002" indent="-230429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73859" indent="-230429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34717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95574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56432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17290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41DF16-71D2-422C-96BC-51EAEF4ED8EA}" type="slidenum">
              <a:rPr lang="en-AU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AU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8894" indent="-28803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2144" indent="-230429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3002" indent="-230429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73859" indent="-230429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34717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95574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56432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17290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07414A4-C72F-4996-9DD0-51D1A34A7004}" type="slidenum">
              <a:rPr lang="en-AU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AU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8894" indent="-28803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2144" indent="-230429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3002" indent="-230429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73859" indent="-230429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34717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95574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56432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17290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07414A4-C72F-4996-9DD0-51D1A34A7004}" type="slidenum">
              <a:rPr lang="en-AU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AU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8894" indent="-28803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2144" indent="-230429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3002" indent="-230429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73859" indent="-230429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34717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95574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56432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17290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07414A4-C72F-4996-9DD0-51D1A34A7004}" type="slidenum">
              <a:rPr lang="en-AU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AU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8894" indent="-28803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2144" indent="-230429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3002" indent="-230429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73859" indent="-230429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34717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95574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56432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17290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07414A4-C72F-4996-9DD0-51D1A34A7004}" type="slidenum">
              <a:rPr lang="en-AU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AU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8894" indent="-28803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2144" indent="-230429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3002" indent="-230429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73859" indent="-230429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34717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95574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56432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17290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07414A4-C72F-4996-9DD0-51D1A34A7004}" type="slidenum">
              <a:rPr lang="en-AU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AU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8894" indent="-28803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2144" indent="-230429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3002" indent="-230429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73859" indent="-230429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34717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95574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56432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17290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07414A4-C72F-4996-9DD0-51D1A34A7004}" type="slidenum">
              <a:rPr lang="en-AU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AU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8894" indent="-28803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2144" indent="-230429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3002" indent="-230429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73859" indent="-230429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34717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95574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56432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17290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07414A4-C72F-4996-9DD0-51D1A34A7004}" type="slidenum">
              <a:rPr lang="en-AU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AU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8894" indent="-28803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2144" indent="-230429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3002" indent="-230429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73859" indent="-230429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34717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95574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56432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17290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07414A4-C72F-4996-9DD0-51D1A34A7004}" type="slidenum">
              <a:rPr lang="en-AU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AU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8894" indent="-28803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2144" indent="-230429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3002" indent="-230429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73859" indent="-230429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34717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95574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56432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17290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07414A4-C72F-4996-9DD0-51D1A34A7004}" type="slidenum">
              <a:rPr lang="en-AU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AU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8894" indent="-28803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2144" indent="-230429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3002" indent="-230429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73859" indent="-230429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34717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95574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56432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17290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07414A4-C72F-4996-9DD0-51D1A34A7004}" type="slidenum">
              <a:rPr lang="en-AU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AU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8894" indent="-28803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2144" indent="-230429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3002" indent="-230429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73859" indent="-230429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34717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95574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56432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17290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07414A4-C72F-4996-9DD0-51D1A34A7004}" type="slidenum">
              <a:rPr lang="en-AU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AU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8894" indent="-28803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2144" indent="-230429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3002" indent="-230429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73859" indent="-230429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34717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95574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56432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17290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07414A4-C72F-4996-9DD0-51D1A34A7004}" type="slidenum">
              <a:rPr lang="en-AU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AU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8894" indent="-28803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2144" indent="-230429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3002" indent="-230429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73859" indent="-230429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34717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95574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56432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17290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07414A4-C72F-4996-9DD0-51D1A34A7004}" type="slidenum">
              <a:rPr lang="en-AU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AU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8894" indent="-28803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2144" indent="-230429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3002" indent="-230429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73859" indent="-230429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34717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95574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56432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17290" indent="-2304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07414A4-C72F-4996-9DD0-51D1A34A7004}" type="slidenum">
              <a:rPr lang="en-AU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AU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093296"/>
          </a:xfrm>
          <a:prstGeom prst="rect">
            <a:avLst/>
          </a:prstGeom>
          <a:gradFill>
            <a:gsLst>
              <a:gs pos="0">
                <a:srgbClr val="3971FB">
                  <a:alpha val="41000"/>
                </a:srgbClr>
              </a:gs>
              <a:gs pos="25000">
                <a:srgbClr val="3D61DA"/>
              </a:gs>
              <a:gs pos="100000">
                <a:srgbClr val="00056F"/>
              </a:gs>
            </a:gsLst>
            <a:path path="circle">
              <a:fillToRect l="10000" t="110000" r="10000" b="10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dirty="0"/>
          </a:p>
        </p:txBody>
      </p:sp>
      <p:grpSp>
        <p:nvGrpSpPr>
          <p:cNvPr id="5" name="Group 16"/>
          <p:cNvGrpSpPr>
            <a:grpSpLocks/>
          </p:cNvGrpSpPr>
          <p:nvPr userDrawn="1"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  <p:sp>
        <p:nvSpPr>
          <p:cNvPr id="8" name="Freeform 7"/>
          <p:cNvSpPr>
            <a:spLocks/>
          </p:cNvSpPr>
          <p:nvPr userDrawn="1"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Freeform 8"/>
          <p:cNvSpPr>
            <a:spLocks/>
          </p:cNvSpPr>
          <p:nvPr userDrawn="1"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6">
                  <a:lumMod val="75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10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975" y="128588"/>
            <a:ext cx="1214438" cy="852487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229350" y="64484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 dirty="0" smtClean="0">
                <a:solidFill>
                  <a:srgbClr val="008EC0"/>
                </a:solidFill>
                <a:latin typeface="Century Gothic" panose="020B0502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AU" sz="1050" dirty="0"/>
          </a:p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6763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CA28164-E256-4565-8187-30A448A37A96}" type="datetimeFigureOut">
              <a:rPr lang="en-AU"/>
              <a:pPr>
                <a:defRPr/>
              </a:pPr>
              <a:t>27/05/2015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29350" y="6448425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B2268D1-DE8B-4513-BC5C-CDAFC892C43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84407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8E4C992-8A55-4B1B-BDED-39A58DB6E89B}" type="datetimeFigureOut">
              <a:rPr lang="en-AU"/>
              <a:pPr>
                <a:defRPr/>
              </a:pPr>
              <a:t>27/05/2015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24525" y="6021388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28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093296"/>
          </a:xfrm>
          <a:prstGeom prst="rect">
            <a:avLst/>
          </a:prstGeom>
          <a:gradFill>
            <a:gsLst>
              <a:gs pos="0">
                <a:srgbClr val="3971FB">
                  <a:alpha val="41000"/>
                </a:srgbClr>
              </a:gs>
              <a:gs pos="25000">
                <a:srgbClr val="3D61DA"/>
              </a:gs>
              <a:gs pos="100000">
                <a:srgbClr val="00056F"/>
              </a:gs>
            </a:gsLst>
            <a:path path="circle">
              <a:fillToRect l="10000" t="110000" r="10000" b="10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dirty="0"/>
          </a:p>
        </p:txBody>
      </p:sp>
      <p:sp>
        <p:nvSpPr>
          <p:cNvPr id="4" name="Freeform 3"/>
          <p:cNvSpPr>
            <a:spLocks/>
          </p:cNvSpPr>
          <p:nvPr userDrawn="1"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6">
                  <a:lumMod val="75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grpSp>
        <p:nvGrpSpPr>
          <p:cNvPr id="5" name="Group 17"/>
          <p:cNvGrpSpPr>
            <a:grpSpLocks/>
          </p:cNvGrpSpPr>
          <p:nvPr userDrawn="1"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  <p:sp>
        <p:nvSpPr>
          <p:cNvPr id="8" name="Freeform 7"/>
          <p:cNvSpPr>
            <a:spLocks/>
          </p:cNvSpPr>
          <p:nvPr userDrawn="1"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9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975" y="128588"/>
            <a:ext cx="1214438" cy="852487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229350" y="6448425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06262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4887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229350" y="6448425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42113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6229350" y="6448425"/>
            <a:ext cx="2895600" cy="365125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97418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867400" y="5876925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18215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5292725" y="63817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E63848-460C-4C45-ADAC-BBF93FFDCDB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8674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229350" y="6448425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68344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9B758D4-FD62-4E98-A826-506A6BCDD914}" type="datetimeFigureOut">
              <a:rPr lang="en-AU"/>
              <a:pPr>
                <a:defRPr/>
              </a:pPr>
              <a:t>27/05/2015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29350" y="6448425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A69262D-8DBB-4E0E-AB22-745A2953040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50211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AU" altLang="en-US" smtClean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093296"/>
          </a:xfrm>
          <a:prstGeom prst="rect">
            <a:avLst/>
          </a:prstGeom>
          <a:gradFill>
            <a:gsLst>
              <a:gs pos="0">
                <a:srgbClr val="3971FB">
                  <a:alpha val="41000"/>
                </a:srgbClr>
              </a:gs>
              <a:gs pos="25000">
                <a:srgbClr val="3D61DA"/>
              </a:gs>
              <a:gs pos="100000">
                <a:srgbClr val="00056F"/>
              </a:gs>
            </a:gsLst>
            <a:path path="circle">
              <a:fillToRect l="10000" t="110000" r="10000" b="10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dirty="0"/>
          </a:p>
        </p:txBody>
      </p:sp>
      <p:sp>
        <p:nvSpPr>
          <p:cNvPr id="8" name="Freeform 7"/>
          <p:cNvSpPr>
            <a:spLocks/>
          </p:cNvSpPr>
          <p:nvPr userDrawn="1"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6">
                  <a:lumMod val="75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grpSp>
        <p:nvGrpSpPr>
          <p:cNvPr id="1031" name="Group 8"/>
          <p:cNvGrpSpPr>
            <a:grpSpLocks/>
          </p:cNvGrpSpPr>
          <p:nvPr userDrawn="1"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  <p:sp>
        <p:nvSpPr>
          <p:cNvPr id="14" name="Freeform 13"/>
          <p:cNvSpPr>
            <a:spLocks/>
          </p:cNvSpPr>
          <p:nvPr userDrawn="1"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1033" name="Picture 1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975" y="128588"/>
            <a:ext cx="1214438" cy="852487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4" name="TextBox 14"/>
          <p:cNvSpPr txBox="1">
            <a:spLocks noChangeArrowheads="1"/>
          </p:cNvSpPr>
          <p:nvPr userDrawn="1"/>
        </p:nvSpPr>
        <p:spPr bwMode="auto">
          <a:xfrm>
            <a:off x="7532688" y="6381750"/>
            <a:ext cx="15478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AU" altLang="en-US" sz="1100" b="1" dirty="0" smtClean="0">
                <a:solidFill>
                  <a:srgbClr val="10253F"/>
                </a:solidFill>
              </a:rPr>
              <a:t>29 May 2015</a:t>
            </a:r>
            <a:endParaRPr lang="en-AU" altLang="en-US" sz="1100" b="1" dirty="0">
              <a:solidFill>
                <a:srgbClr val="10253F"/>
              </a:solidFill>
            </a:endParaRPr>
          </a:p>
          <a:p>
            <a:pPr algn="r"/>
            <a:r>
              <a:rPr lang="en-AU" altLang="en-US" sz="1100" b="1" dirty="0">
                <a:solidFill>
                  <a:srgbClr val="10253F"/>
                </a:solidFill>
              </a:rPr>
              <a:t>Members’ Meeting</a:t>
            </a:r>
          </a:p>
        </p:txBody>
      </p:sp>
      <p:pic>
        <p:nvPicPr>
          <p:cNvPr id="1035" name="Picture 3" descr="http://www.npcaa.com.au/images/image/NPCAA_CMYK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8" t="15186" b="14307"/>
          <a:stretch>
            <a:fillRect/>
          </a:stretch>
        </p:blipFill>
        <p:spPr bwMode="auto">
          <a:xfrm>
            <a:off x="87313" y="6143625"/>
            <a:ext cx="2622550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0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87450" y="1412776"/>
            <a:ext cx="6769100" cy="4306888"/>
          </a:xfrm>
          <a:prstGeom prst="rect">
            <a:avLst/>
          </a:prstGeom>
          <a:gradFill>
            <a:gsLst>
              <a:gs pos="0">
                <a:schemeClr val="bg2">
                  <a:lumMod val="24000"/>
                  <a:lumOff val="76000"/>
                </a:schemeClr>
              </a:gs>
              <a:gs pos="100000">
                <a:schemeClr val="accent1">
                  <a:tint val="44500"/>
                  <a:satMod val="160000"/>
                  <a:alpha val="58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dirty="0"/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1331640" y="1482725"/>
            <a:ext cx="6480720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AU" altLang="en-US" sz="3600" b="1" dirty="0">
                <a:latin typeface="Gill Sans MT" pitchFamily="34" charset="0"/>
                <a:cs typeface="Levenim MT" pitchFamily="2" charset="-79"/>
              </a:rPr>
              <a:t>I N S U R A N C E</a:t>
            </a:r>
          </a:p>
          <a:p>
            <a:pPr algn="ctr"/>
            <a:endParaRPr lang="en-AU" altLang="en-US" sz="300" b="1" dirty="0">
              <a:latin typeface="Gill Sans MT" pitchFamily="34" charset="0"/>
              <a:cs typeface="Levenim MT" pitchFamily="2" charset="-79"/>
            </a:endParaRPr>
          </a:p>
          <a:p>
            <a:pPr algn="ctr"/>
            <a:r>
              <a:rPr lang="en-AU" altLang="en-US" sz="2800" b="1" dirty="0" smtClean="0">
                <a:latin typeface="Gill Sans MT" pitchFamily="34" charset="0"/>
                <a:cs typeface="Levenim MT" pitchFamily="2" charset="-79"/>
              </a:rPr>
              <a:t>Understanding</a:t>
            </a:r>
          </a:p>
          <a:p>
            <a:pPr algn="ctr"/>
            <a:r>
              <a:rPr lang="en-AU" altLang="en-US" sz="2800" b="1" dirty="0" smtClean="0">
                <a:latin typeface="Gill Sans MT" pitchFamily="34" charset="0"/>
                <a:cs typeface="Levenim MT" pitchFamily="2" charset="-79"/>
              </a:rPr>
              <a:t>Professional Indemnity &amp; Management </a:t>
            </a:r>
            <a:r>
              <a:rPr lang="en-AU" altLang="en-US" sz="2800" b="1" dirty="0" smtClean="0">
                <a:latin typeface="Gill Sans MT" pitchFamily="34" charset="0"/>
                <a:cs typeface="Levenim MT" pitchFamily="2" charset="-79"/>
              </a:rPr>
              <a:t>Liability Insurance</a:t>
            </a:r>
          </a:p>
          <a:p>
            <a:pPr algn="ctr"/>
            <a:endParaRPr lang="en-AU" altLang="en-US" sz="1200" dirty="0">
              <a:latin typeface="Gill Sans MT" pitchFamily="34" charset="0"/>
              <a:cs typeface="Levenim MT" pitchFamily="2" charset="-79"/>
            </a:endParaRPr>
          </a:p>
          <a:p>
            <a:pPr algn="ctr">
              <a:spcAft>
                <a:spcPts val="300"/>
              </a:spcAft>
            </a:pPr>
            <a:r>
              <a:rPr lang="en-AU" altLang="en-US" dirty="0" smtClean="0">
                <a:latin typeface="Gill Sans MT" pitchFamily="34" charset="0"/>
                <a:cs typeface="Levenim MT" pitchFamily="2" charset="-79"/>
              </a:rPr>
              <a:t>29 May 2015</a:t>
            </a:r>
            <a:endParaRPr lang="en-AU" altLang="en-US" dirty="0">
              <a:latin typeface="Gill Sans MT" pitchFamily="34" charset="0"/>
              <a:cs typeface="Levenim MT" pitchFamily="2" charset="-79"/>
            </a:endParaRPr>
          </a:p>
          <a:p>
            <a:pPr algn="ctr"/>
            <a:r>
              <a:rPr lang="en-AU" altLang="en-US" dirty="0">
                <a:latin typeface="Gill Sans MT" pitchFamily="34" charset="0"/>
                <a:cs typeface="Levenim MT" pitchFamily="2" charset="-79"/>
              </a:rPr>
              <a:t>NPCAA – Members’ Meeting </a:t>
            </a:r>
            <a:r>
              <a:rPr lang="en-AU" altLang="en-US" dirty="0" smtClean="0">
                <a:latin typeface="Gill Sans MT" pitchFamily="34" charset="0"/>
                <a:cs typeface="Levenim MT" pitchFamily="2" charset="-79"/>
              </a:rPr>
              <a:t>at The Stamford Grand, Glenelg</a:t>
            </a:r>
            <a:endParaRPr lang="en-AU" altLang="en-US" dirty="0">
              <a:latin typeface="Gill Sans MT" pitchFamily="34" charset="0"/>
              <a:cs typeface="Levenim MT" pitchFamily="2" charset="-79"/>
            </a:endParaRPr>
          </a:p>
          <a:p>
            <a:pPr algn="ctr"/>
            <a:endParaRPr lang="en-AU" altLang="en-US" sz="1050" dirty="0">
              <a:latin typeface="Gill Sans MT" pitchFamily="34" charset="0"/>
              <a:cs typeface="Levenim MT" pitchFamily="2" charset="-79"/>
            </a:endParaRPr>
          </a:p>
          <a:p>
            <a:pPr algn="ctr"/>
            <a:r>
              <a:rPr lang="en-AU" altLang="en-US" dirty="0">
                <a:latin typeface="Gill Sans MT" pitchFamily="34" charset="0"/>
                <a:cs typeface="Levenim MT" pitchFamily="2" charset="-79"/>
              </a:rPr>
              <a:t>Bill de </a:t>
            </a:r>
            <a:r>
              <a:rPr lang="en-AU" altLang="en-US" dirty="0" smtClean="0">
                <a:latin typeface="Gill Sans MT" pitchFamily="34" charset="0"/>
                <a:cs typeface="Levenim MT" pitchFamily="2" charset="-79"/>
              </a:rPr>
              <a:t>Vos</a:t>
            </a:r>
          </a:p>
          <a:p>
            <a:pPr algn="ctr"/>
            <a:r>
              <a:rPr lang="en-AU" altLang="en-US" dirty="0" smtClean="0">
                <a:latin typeface="Gill Sans MT" pitchFamily="34" charset="0"/>
                <a:cs typeface="Levenim MT" pitchFamily="2" charset="-79"/>
              </a:rPr>
              <a:t>Managing </a:t>
            </a:r>
            <a:r>
              <a:rPr lang="en-AU" altLang="en-US" dirty="0">
                <a:latin typeface="Gill Sans MT" pitchFamily="34" charset="0"/>
                <a:cs typeface="Levenim MT" pitchFamily="2" charset="-79"/>
              </a:rPr>
              <a:t>Director</a:t>
            </a:r>
          </a:p>
          <a:p>
            <a:pPr algn="ctr"/>
            <a:r>
              <a:rPr lang="en-AU" altLang="en-US" dirty="0">
                <a:latin typeface="Gill Sans MT" pitchFamily="34" charset="0"/>
                <a:cs typeface="Levenim MT" pitchFamily="2" charset="-79"/>
              </a:rPr>
              <a:t>BJS Insurance Brokers Pty </a:t>
            </a:r>
            <a:r>
              <a:rPr lang="en-AU" altLang="en-US" dirty="0" smtClean="0">
                <a:latin typeface="Gill Sans MT" pitchFamily="34" charset="0"/>
                <a:cs typeface="Levenim MT" pitchFamily="2" charset="-79"/>
              </a:rPr>
              <a:t>Ltd</a:t>
            </a:r>
          </a:p>
          <a:p>
            <a:pPr algn="ctr"/>
            <a:endParaRPr lang="en-AU" altLang="en-US" sz="1050" dirty="0" smtClean="0">
              <a:latin typeface="Gill Sans MT" pitchFamily="34" charset="0"/>
              <a:cs typeface="Levenim MT" pitchFamily="2" charset="-79"/>
            </a:endParaRPr>
          </a:p>
          <a:p>
            <a:pPr algn="ctr"/>
            <a:r>
              <a:rPr lang="en-AU" altLang="en-US" b="1" dirty="0" smtClean="0">
                <a:latin typeface="Gill Sans MT" pitchFamily="34" charset="0"/>
                <a:cs typeface="Levenim MT" pitchFamily="2" charset="-79"/>
              </a:rPr>
              <a:t>www.bjsib.com.au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3826" y="974725"/>
            <a:ext cx="791686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+mn-cs"/>
              </a:rPr>
              <a:t>Management Liability Insurance</a:t>
            </a:r>
            <a:endParaRPr lang="en-AU" sz="2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45662" y="1484313"/>
            <a:ext cx="7916862" cy="4306887"/>
          </a:xfrm>
          <a:prstGeom prst="rect">
            <a:avLst/>
          </a:prstGeom>
          <a:gradFill>
            <a:gsLst>
              <a:gs pos="0">
                <a:schemeClr val="bg2">
                  <a:lumMod val="24000"/>
                  <a:lumOff val="76000"/>
                </a:schemeClr>
              </a:gs>
              <a:gs pos="100000">
                <a:schemeClr val="accent1">
                  <a:tint val="44500"/>
                  <a:satMod val="160000"/>
                  <a:alpha val="58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dirty="0"/>
          </a:p>
        </p:txBody>
      </p:sp>
      <p:sp>
        <p:nvSpPr>
          <p:cNvPr id="13316" name="Content Placeholder 6"/>
          <p:cNvSpPr>
            <a:spLocks noGrp="1"/>
          </p:cNvSpPr>
          <p:nvPr>
            <p:ph idx="4294967295"/>
          </p:nvPr>
        </p:nvSpPr>
        <p:spPr bwMode="auto">
          <a:xfrm>
            <a:off x="931638" y="1884176"/>
            <a:ext cx="7345363" cy="3496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spcBef>
                <a:spcPct val="0"/>
              </a:spcBef>
              <a:spcAft>
                <a:spcPts val="1200"/>
              </a:spcAft>
              <a:buFont typeface="Arial" charset="0"/>
              <a:buNone/>
            </a:pPr>
            <a:r>
              <a:rPr lang="en-AU" altLang="en-US" sz="2500" b="1" dirty="0" smtClean="0"/>
              <a:t>Key Benefits: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</a:pPr>
            <a:r>
              <a:rPr lang="en-AU" altLang="en-US" sz="2000" b="1" dirty="0" smtClean="0"/>
              <a:t>Management Liability Insurance can deliver a range of benefits to your organisation:</a:t>
            </a:r>
          </a:p>
          <a:p>
            <a:pPr lvl="0">
              <a:spcBef>
                <a:spcPts val="0"/>
              </a:spcBef>
              <a:spcAft>
                <a:spcPts val="1800"/>
              </a:spcAft>
              <a:buClr>
                <a:schemeClr val="accent6">
                  <a:lumMod val="75000"/>
                </a:schemeClr>
              </a:buClr>
            </a:pPr>
            <a:r>
              <a:rPr lang="en-AU" sz="2000" dirty="0" smtClean="0"/>
              <a:t>Tax </a:t>
            </a:r>
            <a:r>
              <a:rPr lang="en-AU" sz="2000" dirty="0"/>
              <a:t>audit costs for the Company</a:t>
            </a:r>
          </a:p>
          <a:p>
            <a:pPr lvl="0">
              <a:spcBef>
                <a:spcPts val="0"/>
              </a:spcBef>
              <a:spcAft>
                <a:spcPts val="1800"/>
              </a:spcAft>
              <a:buClr>
                <a:schemeClr val="accent6">
                  <a:lumMod val="75000"/>
                </a:schemeClr>
              </a:buClr>
            </a:pPr>
            <a:r>
              <a:rPr lang="en-AU" sz="2000" dirty="0"/>
              <a:t>Copyright Defence costs for the Company</a:t>
            </a:r>
          </a:p>
          <a:p>
            <a:pPr lvl="0">
              <a:spcBef>
                <a:spcPts val="0"/>
              </a:spcBef>
              <a:spcAft>
                <a:spcPts val="1800"/>
              </a:spcAft>
              <a:buClr>
                <a:schemeClr val="accent6">
                  <a:lumMod val="75000"/>
                </a:schemeClr>
              </a:buClr>
            </a:pPr>
            <a:r>
              <a:rPr lang="en-AU" sz="2000" dirty="0"/>
              <a:t>First and Third Party crime cover including investigation fees</a:t>
            </a:r>
          </a:p>
          <a:p>
            <a:pPr lvl="0">
              <a:buClr>
                <a:schemeClr val="accent6">
                  <a:lumMod val="75000"/>
                </a:schemeClr>
              </a:buClr>
            </a:pPr>
            <a:r>
              <a:rPr lang="en-AU" sz="2000" dirty="0"/>
              <a:t>Third Party discrimination and sexual harassment</a:t>
            </a:r>
          </a:p>
          <a:p>
            <a:pPr marL="0" indent="0">
              <a:spcBef>
                <a:spcPct val="0"/>
              </a:spcBef>
              <a:buNone/>
            </a:pPr>
            <a:endParaRPr lang="en-AU" altLang="en-US" sz="2500" b="1" dirty="0" smtClean="0"/>
          </a:p>
          <a:p>
            <a:pPr marL="0" indent="0">
              <a:spcBef>
                <a:spcPct val="0"/>
              </a:spcBef>
              <a:buFont typeface="Arial" charset="0"/>
              <a:buNone/>
            </a:pPr>
            <a:endParaRPr lang="en-AU" altLang="en-US" sz="25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5939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9334" y="974725"/>
            <a:ext cx="791686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+mn-cs"/>
              </a:rPr>
              <a:t>Management Liability Insurance</a:t>
            </a:r>
            <a:endParaRPr lang="en-AU" sz="2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3006" y="1484313"/>
            <a:ext cx="7916862" cy="4306887"/>
          </a:xfrm>
          <a:prstGeom prst="rect">
            <a:avLst/>
          </a:prstGeom>
          <a:gradFill>
            <a:gsLst>
              <a:gs pos="0">
                <a:schemeClr val="bg2">
                  <a:lumMod val="24000"/>
                  <a:lumOff val="76000"/>
                </a:schemeClr>
              </a:gs>
              <a:gs pos="100000">
                <a:schemeClr val="accent1">
                  <a:tint val="44500"/>
                  <a:satMod val="160000"/>
                  <a:alpha val="58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dirty="0"/>
          </a:p>
        </p:txBody>
      </p:sp>
      <p:sp>
        <p:nvSpPr>
          <p:cNvPr id="13316" name="Content Placeholder 6"/>
          <p:cNvSpPr>
            <a:spLocks noGrp="1"/>
          </p:cNvSpPr>
          <p:nvPr>
            <p:ph idx="4294967295"/>
          </p:nvPr>
        </p:nvSpPr>
        <p:spPr bwMode="auto">
          <a:xfrm>
            <a:off x="882654" y="1654760"/>
            <a:ext cx="7391474" cy="3921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spcBef>
                <a:spcPct val="0"/>
              </a:spcBef>
              <a:spcAft>
                <a:spcPts val="1800"/>
              </a:spcAft>
              <a:buFont typeface="Arial" charset="0"/>
              <a:buNone/>
            </a:pPr>
            <a:r>
              <a:rPr lang="en-AU" altLang="en-US" sz="2500" b="1" dirty="0" smtClean="0"/>
              <a:t>Who needs Management Liability Insurance?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</a:pPr>
            <a:r>
              <a:rPr lang="en-AU" altLang="en-US" sz="2000" b="1" dirty="0" smtClean="0"/>
              <a:t>You should have a Management Liability Insurance policy if your company:</a:t>
            </a:r>
          </a:p>
          <a:p>
            <a:pPr lvl="0">
              <a:spcBef>
                <a:spcPts val="0"/>
              </a:spcBef>
              <a:spcAft>
                <a:spcPts val="800"/>
              </a:spcAft>
              <a:buClr>
                <a:schemeClr val="accent6">
                  <a:lumMod val="75000"/>
                </a:schemeClr>
              </a:buClr>
            </a:pPr>
            <a:r>
              <a:rPr lang="en-AU" sz="2000" dirty="0"/>
              <a:t>Employs staff</a:t>
            </a:r>
          </a:p>
          <a:p>
            <a:pPr lvl="0">
              <a:spcBef>
                <a:spcPts val="0"/>
              </a:spcBef>
              <a:spcAft>
                <a:spcPts val="800"/>
              </a:spcAft>
              <a:buClr>
                <a:schemeClr val="accent6">
                  <a:lumMod val="75000"/>
                </a:schemeClr>
              </a:buClr>
            </a:pPr>
            <a:r>
              <a:rPr lang="en-AU" sz="2000" dirty="0"/>
              <a:t>Has a </a:t>
            </a:r>
            <a:r>
              <a:rPr lang="en-AU" sz="2000" dirty="0" smtClean="0"/>
              <a:t>director(s)</a:t>
            </a:r>
            <a:endParaRPr lang="en-AU" sz="2000" dirty="0"/>
          </a:p>
          <a:p>
            <a:pPr lvl="0">
              <a:spcBef>
                <a:spcPts val="0"/>
              </a:spcBef>
              <a:spcAft>
                <a:spcPts val="800"/>
              </a:spcAft>
              <a:buClr>
                <a:schemeClr val="accent6">
                  <a:lumMod val="75000"/>
                </a:schemeClr>
              </a:buClr>
            </a:pPr>
            <a:r>
              <a:rPr lang="en-AU" sz="2000" dirty="0"/>
              <a:t>Has shareholders</a:t>
            </a:r>
          </a:p>
          <a:p>
            <a:pPr lvl="0">
              <a:spcBef>
                <a:spcPts val="0"/>
              </a:spcBef>
              <a:buClr>
                <a:schemeClr val="accent6">
                  <a:lumMod val="75000"/>
                </a:schemeClr>
              </a:buClr>
            </a:pPr>
            <a:r>
              <a:rPr lang="en-AU" sz="2000" dirty="0" smtClean="0"/>
              <a:t>Manages </a:t>
            </a:r>
            <a:r>
              <a:rPr lang="en-AU" sz="2000" dirty="0"/>
              <a:t>money on behalf of a third party</a:t>
            </a:r>
          </a:p>
          <a:p>
            <a:pPr marL="0" indent="0">
              <a:buNone/>
            </a:pPr>
            <a:endParaRPr lang="en-AU" sz="700" dirty="0"/>
          </a:p>
          <a:p>
            <a:pPr marL="0" indent="0">
              <a:spcAft>
                <a:spcPts val="600"/>
              </a:spcAft>
              <a:buNone/>
            </a:pPr>
            <a:r>
              <a:rPr lang="en-AU" sz="2000" dirty="0"/>
              <a:t>A Management Liability </a:t>
            </a:r>
            <a:r>
              <a:rPr lang="en-AU" sz="2000" dirty="0" smtClean="0"/>
              <a:t>Insurance policy </a:t>
            </a:r>
            <a:r>
              <a:rPr lang="en-AU" sz="2000" dirty="0"/>
              <a:t>is </a:t>
            </a:r>
            <a:r>
              <a:rPr lang="en-AU" sz="2000" dirty="0" smtClean="0"/>
              <a:t>cost-effective.</a:t>
            </a:r>
          </a:p>
          <a:p>
            <a:pPr marL="0" indent="0">
              <a:buNone/>
            </a:pPr>
            <a:r>
              <a:rPr lang="en-AU" sz="2000" dirty="0" smtClean="0"/>
              <a:t>Tailor-made solutions </a:t>
            </a:r>
            <a:r>
              <a:rPr lang="en-AU" sz="2000" dirty="0"/>
              <a:t>for both private and publicly-listed </a:t>
            </a:r>
            <a:r>
              <a:rPr lang="en-AU" sz="2000" dirty="0" smtClean="0"/>
              <a:t>companies.</a:t>
            </a:r>
            <a:endParaRPr lang="en-AU" sz="2000" dirty="0"/>
          </a:p>
          <a:p>
            <a:pPr marL="0" indent="0">
              <a:spcBef>
                <a:spcPct val="0"/>
              </a:spcBef>
              <a:buNone/>
            </a:pPr>
            <a:endParaRPr lang="en-AU" altLang="en-US" sz="2500" b="1" dirty="0" smtClean="0"/>
          </a:p>
          <a:p>
            <a:pPr marL="0" indent="0">
              <a:spcBef>
                <a:spcPct val="0"/>
              </a:spcBef>
              <a:buFont typeface="Arial" charset="0"/>
              <a:buNone/>
            </a:pPr>
            <a:endParaRPr lang="en-AU" altLang="en-US" sz="25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24032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1170" y="974725"/>
            <a:ext cx="791686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+mn-cs"/>
              </a:rPr>
              <a:t>Management Liability Insurance</a:t>
            </a:r>
            <a:endParaRPr lang="en-AU" sz="2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4842" y="1484313"/>
            <a:ext cx="7916862" cy="4306887"/>
          </a:xfrm>
          <a:prstGeom prst="rect">
            <a:avLst/>
          </a:prstGeom>
          <a:gradFill>
            <a:gsLst>
              <a:gs pos="0">
                <a:schemeClr val="bg2">
                  <a:lumMod val="24000"/>
                  <a:lumOff val="76000"/>
                </a:schemeClr>
              </a:gs>
              <a:gs pos="100000">
                <a:schemeClr val="accent1">
                  <a:tint val="44500"/>
                  <a:satMod val="160000"/>
                  <a:alpha val="58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dirty="0"/>
          </a:p>
        </p:txBody>
      </p:sp>
      <p:sp>
        <p:nvSpPr>
          <p:cNvPr id="13316" name="Content Placeholder 6"/>
          <p:cNvSpPr>
            <a:spLocks noGrp="1"/>
          </p:cNvSpPr>
          <p:nvPr>
            <p:ph idx="4294967295"/>
          </p:nvPr>
        </p:nvSpPr>
        <p:spPr bwMode="auto">
          <a:xfrm>
            <a:off x="890818" y="1739900"/>
            <a:ext cx="7345363" cy="367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spcBef>
                <a:spcPct val="0"/>
              </a:spcBef>
              <a:spcAft>
                <a:spcPts val="1800"/>
              </a:spcAft>
              <a:buFont typeface="Arial" charset="0"/>
              <a:buNone/>
            </a:pPr>
            <a:r>
              <a:rPr lang="en-AU" altLang="en-US" sz="2500" b="1" dirty="0" smtClean="0"/>
              <a:t>What will Management Liability Insurance cover?</a:t>
            </a:r>
          </a:p>
          <a:p>
            <a:pPr marL="0" indent="0">
              <a:buNone/>
            </a:pPr>
            <a:r>
              <a:rPr lang="en-AU" sz="2000" dirty="0"/>
              <a:t>A Management Liability policy can cover you and your company in some of the following instances</a:t>
            </a:r>
            <a:r>
              <a:rPr lang="en-AU" sz="2000" dirty="0" smtClean="0"/>
              <a:t>:</a:t>
            </a:r>
            <a:r>
              <a:rPr lang="en-AU" sz="2000" dirty="0"/>
              <a:t> </a:t>
            </a:r>
          </a:p>
          <a:p>
            <a:pPr marL="0" indent="0">
              <a:buNone/>
            </a:pPr>
            <a:r>
              <a:rPr lang="en-AU" sz="2000" b="1" dirty="0" smtClean="0"/>
              <a:t>Directors </a:t>
            </a:r>
            <a:r>
              <a:rPr lang="en-AU" sz="2000" b="1" dirty="0"/>
              <a:t>and </a:t>
            </a:r>
            <a:r>
              <a:rPr lang="en-AU" sz="2000" b="1" dirty="0" smtClean="0"/>
              <a:t>Senior Management</a:t>
            </a:r>
            <a:r>
              <a:rPr lang="en-AU" sz="2000" b="1" dirty="0"/>
              <a:t>:</a:t>
            </a:r>
            <a:endParaRPr lang="en-AU" sz="2000" dirty="0"/>
          </a:p>
          <a:p>
            <a:pPr marL="0" indent="0">
              <a:buNone/>
            </a:pPr>
            <a:endParaRPr lang="en-AU" sz="400" dirty="0" smtClean="0"/>
          </a:p>
          <a:p>
            <a:pPr lvl="0">
              <a:buClr>
                <a:schemeClr val="accent6">
                  <a:lumMod val="75000"/>
                </a:schemeClr>
              </a:buClr>
              <a:tabLst>
                <a:tab pos="358775" algn="l"/>
              </a:tabLst>
            </a:pPr>
            <a:r>
              <a:rPr lang="en-AU" sz="2000" dirty="0" smtClean="0"/>
              <a:t>Investigated and/or prosecuted by a regulatory authority</a:t>
            </a:r>
          </a:p>
          <a:p>
            <a:pPr marL="0" lvl="0" indent="0">
              <a:buClr>
                <a:schemeClr val="accent6">
                  <a:lumMod val="75000"/>
                </a:schemeClr>
              </a:buClr>
              <a:buNone/>
              <a:tabLst>
                <a:tab pos="358775" algn="l"/>
              </a:tabLst>
            </a:pPr>
            <a:r>
              <a:rPr lang="en-AU" sz="2000" dirty="0"/>
              <a:t>	</a:t>
            </a:r>
            <a:r>
              <a:rPr lang="en-AU" sz="2000" dirty="0" smtClean="0"/>
              <a:t>(Eg. WorkCover)</a:t>
            </a:r>
          </a:p>
          <a:p>
            <a:pPr lvl="0">
              <a:buClr>
                <a:schemeClr val="accent6">
                  <a:lumMod val="75000"/>
                </a:schemeClr>
              </a:buClr>
              <a:tabLst>
                <a:tab pos="358775" algn="l"/>
              </a:tabLst>
            </a:pPr>
            <a:r>
              <a:rPr lang="en-AU" sz="2000" dirty="0" smtClean="0"/>
              <a:t>Sued </a:t>
            </a:r>
            <a:r>
              <a:rPr lang="en-AU" sz="2000" dirty="0"/>
              <a:t>for unintentional breach of confidentiality, copyright or design rights</a:t>
            </a:r>
          </a:p>
          <a:p>
            <a:pPr lvl="0">
              <a:buClr>
                <a:schemeClr val="accent6">
                  <a:lumMod val="75000"/>
                </a:schemeClr>
              </a:buClr>
              <a:tabLst>
                <a:tab pos="358775" algn="l"/>
              </a:tabLst>
            </a:pPr>
            <a:r>
              <a:rPr lang="en-AU" sz="2000" dirty="0"/>
              <a:t>Sued for misleading or deceptive conduct</a:t>
            </a:r>
          </a:p>
          <a:p>
            <a:pPr marL="0" indent="0">
              <a:spcBef>
                <a:spcPct val="0"/>
              </a:spcBef>
              <a:buNone/>
            </a:pPr>
            <a:endParaRPr lang="en-AU" altLang="en-US" sz="2500" b="1" dirty="0" smtClean="0"/>
          </a:p>
          <a:p>
            <a:pPr marL="0" indent="0">
              <a:spcBef>
                <a:spcPct val="0"/>
              </a:spcBef>
              <a:buFont typeface="Arial" charset="0"/>
              <a:buNone/>
            </a:pPr>
            <a:endParaRPr lang="en-AU" altLang="en-US" sz="25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130251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3006" y="974725"/>
            <a:ext cx="791686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+mn-cs"/>
              </a:rPr>
              <a:t>Management Liability Insurance</a:t>
            </a:r>
            <a:endParaRPr lang="en-AU" sz="2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6678" y="1484313"/>
            <a:ext cx="7916862" cy="4306887"/>
          </a:xfrm>
          <a:prstGeom prst="rect">
            <a:avLst/>
          </a:prstGeom>
          <a:gradFill>
            <a:gsLst>
              <a:gs pos="0">
                <a:schemeClr val="bg2">
                  <a:lumMod val="24000"/>
                  <a:lumOff val="76000"/>
                </a:schemeClr>
              </a:gs>
              <a:gs pos="100000">
                <a:schemeClr val="accent1">
                  <a:tint val="44500"/>
                  <a:satMod val="160000"/>
                  <a:alpha val="58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dirty="0"/>
          </a:p>
        </p:txBody>
      </p:sp>
      <p:sp>
        <p:nvSpPr>
          <p:cNvPr id="13316" name="Content Placeholder 6"/>
          <p:cNvSpPr>
            <a:spLocks noGrp="1"/>
          </p:cNvSpPr>
          <p:nvPr>
            <p:ph idx="4294967295"/>
          </p:nvPr>
        </p:nvSpPr>
        <p:spPr bwMode="auto">
          <a:xfrm>
            <a:off x="882654" y="1674588"/>
            <a:ext cx="7345363" cy="3993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spcBef>
                <a:spcPct val="0"/>
              </a:spcBef>
              <a:spcAft>
                <a:spcPts val="1200"/>
              </a:spcAft>
              <a:buFont typeface="Arial" charset="0"/>
              <a:buNone/>
            </a:pPr>
            <a:r>
              <a:rPr lang="en-AU" altLang="en-US" sz="2500" b="1" dirty="0" smtClean="0"/>
              <a:t>What will Management Liability Insurance cover?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AU" sz="2000" b="1" dirty="0" smtClean="0"/>
              <a:t>The Company:</a:t>
            </a:r>
            <a:endParaRPr lang="en-AU" sz="2000" dirty="0" smtClean="0"/>
          </a:p>
          <a:p>
            <a:pPr lvl="0">
              <a:buClr>
                <a:schemeClr val="accent6">
                  <a:lumMod val="75000"/>
                </a:schemeClr>
              </a:buClr>
            </a:pPr>
            <a:r>
              <a:rPr lang="en-AU" sz="1800" dirty="0" smtClean="0"/>
              <a:t>Investigated and/or prosecuted by a regulatory authority</a:t>
            </a:r>
          </a:p>
          <a:p>
            <a:pPr lvl="0">
              <a:buClr>
                <a:schemeClr val="accent6">
                  <a:lumMod val="75000"/>
                </a:schemeClr>
              </a:buClr>
            </a:pPr>
            <a:r>
              <a:rPr lang="en-AU" sz="1800" dirty="0" smtClean="0"/>
              <a:t>Sued </a:t>
            </a:r>
            <a:r>
              <a:rPr lang="en-AU" sz="1800" dirty="0"/>
              <a:t>for unintentional breaches of the Corporations Act or breaches of duties</a:t>
            </a:r>
          </a:p>
          <a:p>
            <a:pPr lvl="0">
              <a:buClr>
                <a:schemeClr val="accent6">
                  <a:lumMod val="75000"/>
                </a:schemeClr>
              </a:buClr>
            </a:pPr>
            <a:r>
              <a:rPr lang="en-AU" sz="1800" dirty="0"/>
              <a:t>Sued for unintentional breaches of Employment Practices Legislation</a:t>
            </a:r>
          </a:p>
          <a:p>
            <a:pPr lvl="0">
              <a:buClr>
                <a:schemeClr val="accent6">
                  <a:lumMod val="75000"/>
                </a:schemeClr>
              </a:buClr>
            </a:pPr>
            <a:r>
              <a:rPr lang="en-AU" sz="1800" dirty="0"/>
              <a:t>Suffering a direct financial loss (crime) caused by employees and/or a Third Party</a:t>
            </a:r>
          </a:p>
          <a:p>
            <a:pPr lvl="0">
              <a:buClr>
                <a:schemeClr val="accent6">
                  <a:lumMod val="75000"/>
                </a:schemeClr>
              </a:buClr>
            </a:pPr>
            <a:r>
              <a:rPr lang="en-AU" sz="1800" dirty="0"/>
              <a:t>Requiring tax audit costs for the company</a:t>
            </a:r>
          </a:p>
          <a:p>
            <a:pPr marL="0" indent="0">
              <a:buNone/>
            </a:pPr>
            <a:endParaRPr lang="en-AU" sz="700" dirty="0"/>
          </a:p>
          <a:p>
            <a:pPr marL="0" indent="0">
              <a:buNone/>
            </a:pPr>
            <a:r>
              <a:rPr lang="en-AU" sz="1800" dirty="0"/>
              <a:t>Some policies can be extended to offer an element of cover for Cyber Crime, a concerning exposure for </a:t>
            </a:r>
            <a:r>
              <a:rPr lang="en-AU" sz="1800" i="1" dirty="0"/>
              <a:t>all</a:t>
            </a:r>
            <a:r>
              <a:rPr lang="en-AU" sz="1800" dirty="0"/>
              <a:t> Australian companies.</a:t>
            </a:r>
          </a:p>
          <a:p>
            <a:pPr marL="0" indent="0">
              <a:spcBef>
                <a:spcPct val="0"/>
              </a:spcBef>
              <a:buNone/>
            </a:pPr>
            <a:endParaRPr lang="en-AU" altLang="en-US" sz="2500" b="1" dirty="0" smtClean="0"/>
          </a:p>
          <a:p>
            <a:pPr marL="0" indent="0">
              <a:spcBef>
                <a:spcPct val="0"/>
              </a:spcBef>
              <a:buFont typeface="Arial" charset="0"/>
              <a:buNone/>
            </a:pPr>
            <a:endParaRPr lang="en-AU" altLang="en-US" sz="25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65813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1170" y="974725"/>
            <a:ext cx="791686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+mn-cs"/>
              </a:rPr>
              <a:t>Management Liability Insurance</a:t>
            </a:r>
            <a:endParaRPr lang="en-AU" sz="2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4842" y="1484313"/>
            <a:ext cx="7916862" cy="4306887"/>
          </a:xfrm>
          <a:prstGeom prst="rect">
            <a:avLst/>
          </a:prstGeom>
          <a:gradFill>
            <a:gsLst>
              <a:gs pos="0">
                <a:schemeClr val="bg2">
                  <a:lumMod val="24000"/>
                  <a:lumOff val="76000"/>
                </a:schemeClr>
              </a:gs>
              <a:gs pos="100000">
                <a:schemeClr val="accent1">
                  <a:tint val="44500"/>
                  <a:satMod val="160000"/>
                  <a:alpha val="58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dirty="0"/>
          </a:p>
        </p:txBody>
      </p:sp>
      <p:sp>
        <p:nvSpPr>
          <p:cNvPr id="13316" name="Content Placeholder 6"/>
          <p:cNvSpPr>
            <a:spLocks noGrp="1"/>
          </p:cNvSpPr>
          <p:nvPr>
            <p:ph idx="4294967295"/>
          </p:nvPr>
        </p:nvSpPr>
        <p:spPr bwMode="auto">
          <a:xfrm>
            <a:off x="898982" y="2532247"/>
            <a:ext cx="7345363" cy="2304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en-AU" altLang="en-US" sz="1600" b="1" dirty="0" smtClean="0"/>
              <a:t>31 March 2015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en-AU" altLang="en-US" sz="2500" b="1" dirty="0" smtClean="0"/>
              <a:t>The Age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5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en-AU" altLang="en-US" b="1" dirty="0" smtClean="0"/>
              <a:t>Widow sues building firm after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en-AU" altLang="en-US" b="1" dirty="0" smtClean="0"/>
              <a:t>workers’ compo denied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endParaRPr lang="en-AU" altLang="en-US" sz="25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06742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3006" y="974725"/>
            <a:ext cx="791686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+mn-cs"/>
              </a:rPr>
              <a:t>Management Liability Insurance</a:t>
            </a:r>
            <a:endParaRPr lang="en-AU" sz="2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6678" y="1484313"/>
            <a:ext cx="7916862" cy="4306887"/>
          </a:xfrm>
          <a:prstGeom prst="rect">
            <a:avLst/>
          </a:prstGeom>
          <a:gradFill>
            <a:gsLst>
              <a:gs pos="0">
                <a:schemeClr val="bg2">
                  <a:lumMod val="24000"/>
                  <a:lumOff val="76000"/>
                </a:schemeClr>
              </a:gs>
              <a:gs pos="100000">
                <a:schemeClr val="accent1">
                  <a:tint val="44500"/>
                  <a:satMod val="160000"/>
                  <a:alpha val="58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dirty="0"/>
          </a:p>
        </p:txBody>
      </p:sp>
      <p:sp>
        <p:nvSpPr>
          <p:cNvPr id="13316" name="Content Placeholder 6"/>
          <p:cNvSpPr>
            <a:spLocks noGrp="1"/>
          </p:cNvSpPr>
          <p:nvPr>
            <p:ph idx="4294967295"/>
          </p:nvPr>
        </p:nvSpPr>
        <p:spPr bwMode="auto">
          <a:xfrm>
            <a:off x="874490" y="2317692"/>
            <a:ext cx="7345363" cy="2592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en-AU" altLang="en-US" sz="1600" b="1" dirty="0" smtClean="0"/>
              <a:t>22 May 2015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en-AU" altLang="en-US" sz="2500" b="1" dirty="0" smtClean="0"/>
              <a:t>The Age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5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en-AU" altLang="en-US" b="1" dirty="0" smtClean="0"/>
              <a:t>Owner of sign installation business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en-AU" altLang="en-US" b="1" dirty="0" smtClean="0"/>
              <a:t>found guilty over role in brick wall collapse that killed three people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endParaRPr lang="en-AU" altLang="en-US" sz="25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17622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974725"/>
            <a:ext cx="791686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4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+mn-cs"/>
              </a:rPr>
              <a:t>Your BJS Team</a:t>
            </a:r>
          </a:p>
        </p:txBody>
      </p:sp>
      <p:sp>
        <p:nvSpPr>
          <p:cNvPr id="3" name="Rectangle 2"/>
          <p:cNvSpPr/>
          <p:nvPr/>
        </p:nvSpPr>
        <p:spPr>
          <a:xfrm>
            <a:off x="611560" y="1484313"/>
            <a:ext cx="7920880" cy="4306887"/>
          </a:xfrm>
          <a:prstGeom prst="rect">
            <a:avLst/>
          </a:prstGeom>
          <a:gradFill>
            <a:gsLst>
              <a:gs pos="0">
                <a:schemeClr val="bg2">
                  <a:lumMod val="24000"/>
                  <a:lumOff val="76000"/>
                </a:schemeClr>
              </a:gs>
              <a:gs pos="100000">
                <a:schemeClr val="accent1">
                  <a:tint val="44500"/>
                  <a:satMod val="160000"/>
                  <a:alpha val="58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dirty="0"/>
          </a:p>
        </p:txBody>
      </p:sp>
      <p:sp>
        <p:nvSpPr>
          <p:cNvPr id="13316" name="Content Placeholder 6"/>
          <p:cNvSpPr>
            <a:spLocks noGrp="1"/>
          </p:cNvSpPr>
          <p:nvPr>
            <p:ph idx="4294967295"/>
          </p:nvPr>
        </p:nvSpPr>
        <p:spPr bwMode="auto">
          <a:xfrm>
            <a:off x="890818" y="1654760"/>
            <a:ext cx="7345363" cy="4024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en-AU" altLang="en-US" sz="2500" b="1" dirty="0" smtClean="0"/>
              <a:t>Bill de Vos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en-AU" altLang="en-US" sz="1600" b="1" dirty="0" smtClean="0"/>
              <a:t>Managing Director – Melbourne-based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12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en-AU" altLang="en-US" sz="2500" b="1" dirty="0" smtClean="0"/>
              <a:t>Jennifer Scordo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en-AU" altLang="en-US" sz="1600" b="1" dirty="0" smtClean="0"/>
              <a:t>Branch Manager SA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1200" b="1" dirty="0" smtClean="0"/>
          </a:p>
          <a:p>
            <a:pPr marL="0" indent="0" algn="ctr">
              <a:spcBef>
                <a:spcPct val="0"/>
              </a:spcBef>
              <a:buNone/>
            </a:pPr>
            <a:r>
              <a:rPr lang="en-AU" altLang="en-US" sz="2500" b="1" dirty="0"/>
              <a:t>Larry Dwyer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AU" altLang="en-US" sz="1600" b="1" dirty="0"/>
              <a:t>Branch Manager WA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12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en-AU" altLang="en-US" sz="2500" b="1" dirty="0" smtClean="0"/>
              <a:t>Cameron Taylor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en-AU" altLang="en-US" sz="1600" b="1" dirty="0" smtClean="0"/>
              <a:t>Branch Manager NSW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12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en-AU" altLang="en-US" sz="2500" b="1" dirty="0" smtClean="0"/>
              <a:t>Michael Balfe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en-AU" altLang="en-US" sz="1600" b="1" dirty="0" smtClean="0"/>
              <a:t>Branch Manager QLD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5662" y="974725"/>
            <a:ext cx="791686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+mn-cs"/>
              </a:rPr>
              <a:t>Professional Indemnity Insurance</a:t>
            </a:r>
            <a:endParaRPr lang="en-AU" sz="2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36052" y="1484313"/>
            <a:ext cx="7916862" cy="4306887"/>
          </a:xfrm>
          <a:prstGeom prst="rect">
            <a:avLst/>
          </a:prstGeom>
          <a:gradFill>
            <a:gsLst>
              <a:gs pos="0">
                <a:schemeClr val="bg2">
                  <a:lumMod val="24000"/>
                  <a:lumOff val="76000"/>
                </a:schemeClr>
              </a:gs>
              <a:gs pos="100000">
                <a:schemeClr val="accent1">
                  <a:tint val="44500"/>
                  <a:satMod val="160000"/>
                  <a:alpha val="58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dirty="0"/>
          </a:p>
        </p:txBody>
      </p:sp>
      <p:sp>
        <p:nvSpPr>
          <p:cNvPr id="13316" name="Content Placeholder 6"/>
          <p:cNvSpPr>
            <a:spLocks noGrp="1"/>
          </p:cNvSpPr>
          <p:nvPr>
            <p:ph idx="4294967295"/>
          </p:nvPr>
        </p:nvSpPr>
        <p:spPr bwMode="auto">
          <a:xfrm>
            <a:off x="923474" y="1916832"/>
            <a:ext cx="7345363" cy="3496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spcBef>
                <a:spcPct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AU" altLang="en-US" sz="2500" dirty="0" smtClean="0"/>
              <a:t>Do you (or your employees) offer advice?</a:t>
            </a:r>
          </a:p>
          <a:p>
            <a:pPr marL="457200" indent="-457200">
              <a:spcBef>
                <a:spcPct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AU" altLang="en-US" sz="2500" dirty="0" smtClean="0"/>
              <a:t>Do you (or your employees) make recommendations?</a:t>
            </a:r>
          </a:p>
          <a:p>
            <a:pPr marL="457200" indent="-457200">
              <a:spcBef>
                <a:spcPct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AU" altLang="en-US" sz="2500" dirty="0" smtClean="0"/>
              <a:t>Do you (or your employees) Supervise or Project Manage?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</a:pPr>
            <a:r>
              <a:rPr lang="en-AU" altLang="en-US" sz="2500" dirty="0" smtClean="0"/>
              <a:t>Do you enter into Contracts requiring Professional Indemnity insurance?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endParaRPr lang="en-AU" altLang="en-US" sz="25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8254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1170" y="974725"/>
            <a:ext cx="791686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+mn-cs"/>
              </a:rPr>
              <a:t>Professional Indemnity Insurance</a:t>
            </a:r>
            <a:endParaRPr lang="en-AU" sz="2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4842" y="1484313"/>
            <a:ext cx="7916862" cy="4306887"/>
          </a:xfrm>
          <a:prstGeom prst="rect">
            <a:avLst/>
          </a:prstGeom>
          <a:gradFill>
            <a:gsLst>
              <a:gs pos="0">
                <a:schemeClr val="bg2">
                  <a:lumMod val="24000"/>
                  <a:lumOff val="76000"/>
                </a:schemeClr>
              </a:gs>
              <a:gs pos="100000">
                <a:schemeClr val="accent1">
                  <a:tint val="44500"/>
                  <a:satMod val="160000"/>
                  <a:alpha val="58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dirty="0"/>
          </a:p>
        </p:txBody>
      </p:sp>
      <p:sp>
        <p:nvSpPr>
          <p:cNvPr id="13316" name="Content Placeholder 6"/>
          <p:cNvSpPr>
            <a:spLocks noGrp="1"/>
          </p:cNvSpPr>
          <p:nvPr>
            <p:ph idx="4294967295"/>
          </p:nvPr>
        </p:nvSpPr>
        <p:spPr bwMode="auto">
          <a:xfrm>
            <a:off x="882654" y="1628800"/>
            <a:ext cx="7345363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spcBef>
                <a:spcPct val="0"/>
              </a:spcBef>
              <a:spcAft>
                <a:spcPts val="1800"/>
              </a:spcAft>
              <a:buNone/>
            </a:pPr>
            <a:r>
              <a:rPr lang="en-AU" altLang="en-US" sz="2000" b="1" dirty="0" smtClean="0"/>
              <a:t>What does a Professional Indemnity Insurance policy cover:</a:t>
            </a:r>
          </a:p>
          <a:p>
            <a:pPr>
              <a:spcBef>
                <a:spcPct val="0"/>
              </a:spcBef>
              <a:spcAft>
                <a:spcPts val="800"/>
              </a:spcAft>
              <a:buClr>
                <a:schemeClr val="accent6">
                  <a:lumMod val="75000"/>
                </a:schemeClr>
              </a:buClr>
            </a:pPr>
            <a:r>
              <a:rPr lang="en-AU" altLang="en-US" sz="2000" dirty="0" smtClean="0"/>
              <a:t>Breach of duty (should include duty of confidentiality)</a:t>
            </a:r>
          </a:p>
          <a:p>
            <a:pPr>
              <a:spcBef>
                <a:spcPct val="0"/>
              </a:spcBef>
              <a:spcAft>
                <a:spcPts val="800"/>
              </a:spcAft>
              <a:buClr>
                <a:schemeClr val="accent6">
                  <a:lumMod val="75000"/>
                </a:schemeClr>
              </a:buClr>
            </a:pPr>
            <a:r>
              <a:rPr lang="en-AU" altLang="en-US" sz="2000" dirty="0" smtClean="0"/>
              <a:t>Unintentional defamation</a:t>
            </a:r>
          </a:p>
          <a:p>
            <a:pPr>
              <a:spcBef>
                <a:spcPct val="0"/>
              </a:spcBef>
              <a:spcAft>
                <a:spcPts val="800"/>
              </a:spcAft>
              <a:buClr>
                <a:schemeClr val="accent6">
                  <a:lumMod val="75000"/>
                </a:schemeClr>
              </a:buClr>
            </a:pPr>
            <a:r>
              <a:rPr lang="en-AU" altLang="en-US" sz="2000" dirty="0" smtClean="0"/>
              <a:t>Loss of or damage to documents</a:t>
            </a:r>
          </a:p>
          <a:p>
            <a:pPr>
              <a:spcBef>
                <a:spcPct val="0"/>
              </a:spcBef>
              <a:spcAft>
                <a:spcPts val="800"/>
              </a:spcAft>
              <a:buClr>
                <a:schemeClr val="accent6">
                  <a:lumMod val="75000"/>
                </a:schemeClr>
              </a:buClr>
            </a:pPr>
            <a:r>
              <a:rPr lang="en-AU" altLang="en-US" sz="2000" dirty="0" smtClean="0"/>
              <a:t>Dishonest/fraudulent/criminal or malicious acts and breach of fiduciary duty (innocent party cover)</a:t>
            </a:r>
          </a:p>
          <a:p>
            <a:pPr>
              <a:spcBef>
                <a:spcPct val="0"/>
              </a:spcBef>
              <a:spcAft>
                <a:spcPts val="800"/>
              </a:spcAft>
              <a:buClr>
                <a:schemeClr val="accent6">
                  <a:lumMod val="75000"/>
                </a:schemeClr>
              </a:buClr>
            </a:pPr>
            <a:r>
              <a:rPr lang="en-AU" altLang="en-US" sz="2000" dirty="0" smtClean="0"/>
              <a:t>Misleading and deceptive conduct under the ASIC Act 2001</a:t>
            </a:r>
          </a:p>
          <a:p>
            <a:pPr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</a:pPr>
            <a:r>
              <a:rPr lang="en-AU" altLang="en-US" sz="2000" dirty="0" smtClean="0"/>
              <a:t>Breaches of the Trace Practices Act / Fair Trading Acts</a:t>
            </a:r>
          </a:p>
          <a:p>
            <a:pPr marL="0" indent="0">
              <a:spcBef>
                <a:spcPct val="0"/>
              </a:spcBef>
              <a:spcAft>
                <a:spcPts val="800"/>
              </a:spcAft>
              <a:buClr>
                <a:schemeClr val="accent6">
                  <a:lumMod val="75000"/>
                </a:schemeClr>
              </a:buClr>
              <a:buNone/>
              <a:tabLst>
                <a:tab pos="358775" algn="l"/>
              </a:tabLst>
            </a:pPr>
            <a:r>
              <a:rPr lang="en-AU" altLang="en-US" sz="2000" dirty="0"/>
              <a:t>	</a:t>
            </a:r>
            <a:r>
              <a:rPr lang="en-AU" altLang="en-US" sz="2000" dirty="0" smtClean="0"/>
              <a:t>(Australian and New Zealand)</a:t>
            </a:r>
          </a:p>
          <a:p>
            <a:pPr>
              <a:spcBef>
                <a:spcPct val="0"/>
              </a:spcBef>
              <a:spcAft>
                <a:spcPts val="1800"/>
              </a:spcAft>
              <a:buClr>
                <a:schemeClr val="accent6">
                  <a:lumMod val="75000"/>
                </a:schemeClr>
              </a:buClr>
            </a:pPr>
            <a:r>
              <a:rPr lang="en-AU" altLang="en-US" sz="2000" dirty="0" smtClean="0"/>
              <a:t>Legal defence costs – no matter how baseless the allegation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endParaRPr lang="en-AU" altLang="en-US" sz="25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65303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7498" y="974725"/>
            <a:ext cx="791686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+mn-cs"/>
              </a:rPr>
              <a:t>Professional Indemnity Insurance</a:t>
            </a:r>
            <a:endParaRPr lang="en-AU" sz="2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9334" y="1484313"/>
            <a:ext cx="7916862" cy="4306887"/>
          </a:xfrm>
          <a:prstGeom prst="rect">
            <a:avLst/>
          </a:prstGeom>
          <a:gradFill>
            <a:gsLst>
              <a:gs pos="0">
                <a:schemeClr val="bg2">
                  <a:lumMod val="24000"/>
                  <a:lumOff val="76000"/>
                </a:schemeClr>
              </a:gs>
              <a:gs pos="100000">
                <a:schemeClr val="accent1">
                  <a:tint val="44500"/>
                  <a:satMod val="160000"/>
                  <a:alpha val="58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dirty="0"/>
          </a:p>
        </p:txBody>
      </p:sp>
      <p:sp>
        <p:nvSpPr>
          <p:cNvPr id="13316" name="Content Placeholder 6"/>
          <p:cNvSpPr>
            <a:spLocks noGrp="1"/>
          </p:cNvSpPr>
          <p:nvPr>
            <p:ph idx="4294967295"/>
          </p:nvPr>
        </p:nvSpPr>
        <p:spPr bwMode="auto">
          <a:xfrm>
            <a:off x="907756" y="1844824"/>
            <a:ext cx="7344816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spcBef>
                <a:spcPct val="0"/>
              </a:spcBef>
              <a:spcAft>
                <a:spcPts val="1200"/>
              </a:spcAft>
              <a:buNone/>
            </a:pPr>
            <a:r>
              <a:rPr lang="en-AU" altLang="en-US" sz="2400" b="1" dirty="0" smtClean="0"/>
              <a:t>Why does a Professional need Professional Indemnity Insurance?</a:t>
            </a:r>
          </a:p>
          <a:p>
            <a:pPr>
              <a:spcBef>
                <a:spcPct val="0"/>
              </a:spcBef>
              <a:spcAft>
                <a:spcPts val="1200"/>
              </a:spcAft>
              <a:buClr>
                <a:schemeClr val="accent6">
                  <a:lumMod val="75000"/>
                </a:schemeClr>
              </a:buClr>
            </a:pPr>
            <a:r>
              <a:rPr lang="en-AU" altLang="en-US" sz="2400" dirty="0" smtClean="0"/>
              <a:t>A professional will hold himself or herself out as having a unique skill, which can be relied upon by another.</a:t>
            </a:r>
          </a:p>
          <a:p>
            <a:pPr>
              <a:spcBef>
                <a:spcPct val="0"/>
              </a:spcBef>
              <a:spcAft>
                <a:spcPts val="1200"/>
              </a:spcAft>
              <a:buClr>
                <a:schemeClr val="accent6">
                  <a:lumMod val="75000"/>
                </a:schemeClr>
              </a:buClr>
            </a:pPr>
            <a:r>
              <a:rPr lang="en-AU" altLang="en-US" sz="2400" dirty="0" smtClean="0"/>
              <a:t>The law requires that the Professional exercises the required skill to an appropriate level expected by that profession.</a:t>
            </a:r>
          </a:p>
          <a:p>
            <a:pPr>
              <a:spcBef>
                <a:spcPct val="0"/>
              </a:spcBef>
              <a:spcAft>
                <a:spcPts val="800"/>
              </a:spcAft>
              <a:buClr>
                <a:schemeClr val="accent6">
                  <a:lumMod val="75000"/>
                </a:schemeClr>
              </a:buClr>
            </a:pPr>
            <a:r>
              <a:rPr lang="en-AU" altLang="en-US" sz="2400" dirty="0" smtClean="0"/>
              <a:t>Professionals are human and mistakes do happen.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endParaRPr lang="en-AU" altLang="en-US" sz="25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344965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3006" y="974725"/>
            <a:ext cx="791686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+mn-cs"/>
              </a:rPr>
              <a:t>Professional Indemnity Insurance</a:t>
            </a:r>
            <a:endParaRPr lang="en-AU" sz="2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4842" y="1484313"/>
            <a:ext cx="7916862" cy="4306887"/>
          </a:xfrm>
          <a:prstGeom prst="rect">
            <a:avLst/>
          </a:prstGeom>
          <a:gradFill>
            <a:gsLst>
              <a:gs pos="0">
                <a:schemeClr val="bg2">
                  <a:lumMod val="24000"/>
                  <a:lumOff val="76000"/>
                </a:schemeClr>
              </a:gs>
              <a:gs pos="100000">
                <a:schemeClr val="accent1">
                  <a:tint val="44500"/>
                  <a:satMod val="160000"/>
                  <a:alpha val="58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dirty="0"/>
          </a:p>
        </p:txBody>
      </p:sp>
      <p:sp>
        <p:nvSpPr>
          <p:cNvPr id="13316" name="Content Placeholder 6"/>
          <p:cNvSpPr>
            <a:spLocks noGrp="1"/>
          </p:cNvSpPr>
          <p:nvPr>
            <p:ph idx="4294967295"/>
          </p:nvPr>
        </p:nvSpPr>
        <p:spPr bwMode="auto">
          <a:xfrm>
            <a:off x="777132" y="1916832"/>
            <a:ext cx="7560840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spcBef>
                <a:spcPct val="0"/>
              </a:spcBef>
              <a:spcAft>
                <a:spcPts val="1200"/>
              </a:spcAft>
              <a:buNone/>
            </a:pPr>
            <a:r>
              <a:rPr lang="en-AU" altLang="en-US" sz="2400" b="1" dirty="0"/>
              <a:t>Why does a Professional need Professional Indemnity Insurance?</a:t>
            </a:r>
          </a:p>
          <a:p>
            <a:pPr>
              <a:spcBef>
                <a:spcPct val="0"/>
              </a:spcBef>
              <a:spcAft>
                <a:spcPts val="1200"/>
              </a:spcAft>
              <a:buClr>
                <a:schemeClr val="accent6">
                  <a:lumMod val="75000"/>
                </a:schemeClr>
              </a:buClr>
            </a:pPr>
            <a:r>
              <a:rPr lang="en-AU" altLang="en-US" sz="2400" dirty="0" smtClean="0"/>
              <a:t>A financial loss, injury or damage arising from a mistake or failure by the Professional to exercise the required level of skill may mean that an award is made in favour of a person who suffered the loss, damage or injury.</a:t>
            </a:r>
          </a:p>
          <a:p>
            <a:pPr>
              <a:spcBef>
                <a:spcPct val="0"/>
              </a:spcBef>
              <a:spcAft>
                <a:spcPts val="800"/>
              </a:spcAft>
              <a:buClr>
                <a:schemeClr val="accent6">
                  <a:lumMod val="75000"/>
                </a:schemeClr>
              </a:buClr>
            </a:pPr>
            <a:r>
              <a:rPr lang="en-AU" altLang="en-US" sz="2400" dirty="0" smtClean="0"/>
              <a:t>A Professional may also be held liable for negligence, even though it is argued that there is no negligence.</a:t>
            </a:r>
          </a:p>
          <a:p>
            <a:pPr>
              <a:spcBef>
                <a:spcPct val="0"/>
              </a:spcBef>
              <a:spcAft>
                <a:spcPts val="800"/>
              </a:spcAft>
            </a:pPr>
            <a:endParaRPr lang="en-AU" altLang="en-US" sz="2000" dirty="0" smtClean="0"/>
          </a:p>
          <a:p>
            <a:pPr marL="0" indent="0">
              <a:spcBef>
                <a:spcPct val="0"/>
              </a:spcBef>
              <a:buFont typeface="Arial" charset="0"/>
              <a:buNone/>
            </a:pPr>
            <a:endParaRPr lang="en-AU" altLang="en-US" sz="25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357102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7498" y="974725"/>
            <a:ext cx="791686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+mn-cs"/>
              </a:rPr>
              <a:t>Professional Indemnity Insurance</a:t>
            </a:r>
            <a:endParaRPr lang="en-AU" sz="2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37498" y="1484313"/>
            <a:ext cx="7916862" cy="4306887"/>
          </a:xfrm>
          <a:prstGeom prst="rect">
            <a:avLst/>
          </a:prstGeom>
          <a:gradFill>
            <a:gsLst>
              <a:gs pos="0">
                <a:schemeClr val="bg2">
                  <a:lumMod val="24000"/>
                  <a:lumOff val="76000"/>
                </a:schemeClr>
              </a:gs>
              <a:gs pos="100000">
                <a:schemeClr val="accent1">
                  <a:tint val="44500"/>
                  <a:satMod val="160000"/>
                  <a:alpha val="58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dirty="0"/>
          </a:p>
        </p:txBody>
      </p:sp>
      <p:sp>
        <p:nvSpPr>
          <p:cNvPr id="13316" name="Content Placeholder 6"/>
          <p:cNvSpPr>
            <a:spLocks noGrp="1"/>
          </p:cNvSpPr>
          <p:nvPr>
            <p:ph idx="4294967295"/>
          </p:nvPr>
        </p:nvSpPr>
        <p:spPr bwMode="auto">
          <a:xfrm>
            <a:off x="923474" y="1700808"/>
            <a:ext cx="7345363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  <a:spcAft>
                <a:spcPts val="800"/>
              </a:spcAft>
              <a:buClr>
                <a:schemeClr val="accent6">
                  <a:lumMod val="75000"/>
                </a:schemeClr>
              </a:buClr>
            </a:pPr>
            <a:r>
              <a:rPr lang="en-AU" altLang="en-US" sz="2400" dirty="0" smtClean="0"/>
              <a:t>What is ‘Claims Made &amp; Notified’ policy? How will it differ from an ‘Occurrence’ policy?</a:t>
            </a:r>
          </a:p>
          <a:p>
            <a:pPr>
              <a:spcBef>
                <a:spcPct val="0"/>
              </a:spcBef>
              <a:spcAft>
                <a:spcPts val="800"/>
              </a:spcAft>
              <a:buClr>
                <a:schemeClr val="accent6">
                  <a:lumMod val="75000"/>
                </a:schemeClr>
              </a:buClr>
            </a:pPr>
            <a:r>
              <a:rPr lang="en-AU" altLang="en-US" sz="2400" dirty="0" smtClean="0"/>
              <a:t>What is the date of inception?</a:t>
            </a:r>
          </a:p>
          <a:p>
            <a:pPr>
              <a:spcBef>
                <a:spcPct val="0"/>
              </a:spcBef>
              <a:spcAft>
                <a:spcPts val="800"/>
              </a:spcAft>
              <a:buClr>
                <a:schemeClr val="accent6">
                  <a:lumMod val="75000"/>
                </a:schemeClr>
              </a:buClr>
            </a:pPr>
            <a:r>
              <a:rPr lang="en-AU" altLang="en-US" sz="2400" dirty="0" smtClean="0"/>
              <a:t>What is the retroactive date?</a:t>
            </a:r>
          </a:p>
          <a:p>
            <a:pPr>
              <a:spcBef>
                <a:spcPct val="0"/>
              </a:spcBef>
              <a:spcAft>
                <a:spcPts val="800"/>
              </a:spcAft>
              <a:buClr>
                <a:schemeClr val="accent6">
                  <a:lumMod val="75000"/>
                </a:schemeClr>
              </a:buClr>
            </a:pPr>
            <a:r>
              <a:rPr lang="en-AU" altLang="en-US" sz="2400" dirty="0" smtClean="0"/>
              <a:t>When does a wrongful act take place?</a:t>
            </a:r>
          </a:p>
          <a:p>
            <a:pPr>
              <a:spcBef>
                <a:spcPct val="0"/>
              </a:spcBef>
              <a:spcAft>
                <a:spcPts val="800"/>
              </a:spcAft>
              <a:buClr>
                <a:schemeClr val="accent6">
                  <a:lumMod val="75000"/>
                </a:schemeClr>
              </a:buClr>
            </a:pPr>
            <a:r>
              <a:rPr lang="en-AU" altLang="en-US" sz="2400" dirty="0" smtClean="0"/>
              <a:t>What does a civil liability / Professional Indemnity wording cover?</a:t>
            </a:r>
          </a:p>
          <a:p>
            <a:pPr>
              <a:spcBef>
                <a:spcPct val="0"/>
              </a:spcBef>
              <a:spcAft>
                <a:spcPts val="800"/>
              </a:spcAft>
              <a:buClr>
                <a:schemeClr val="accent6">
                  <a:lumMod val="75000"/>
                </a:schemeClr>
              </a:buClr>
            </a:pPr>
            <a:r>
              <a:rPr lang="en-AU" altLang="en-US" sz="2400" dirty="0" smtClean="0"/>
              <a:t>What does ‘Costs Inclusive’ Excess and ‘Costs Exclusive’ Excess mean?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endParaRPr lang="en-AU" altLang="en-US" sz="25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39728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9334" y="974725"/>
            <a:ext cx="791686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+mn-cs"/>
              </a:rPr>
              <a:t>Professional Indemnity Insurance</a:t>
            </a:r>
            <a:endParaRPr lang="en-AU" sz="2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1170" y="1484313"/>
            <a:ext cx="7916862" cy="4306887"/>
          </a:xfrm>
          <a:prstGeom prst="rect">
            <a:avLst/>
          </a:prstGeom>
          <a:gradFill>
            <a:gsLst>
              <a:gs pos="0">
                <a:schemeClr val="bg2">
                  <a:lumMod val="24000"/>
                  <a:lumOff val="76000"/>
                </a:schemeClr>
              </a:gs>
              <a:gs pos="100000">
                <a:schemeClr val="accent1">
                  <a:tint val="44500"/>
                  <a:satMod val="160000"/>
                  <a:alpha val="58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dirty="0"/>
          </a:p>
        </p:txBody>
      </p:sp>
      <p:sp>
        <p:nvSpPr>
          <p:cNvPr id="13316" name="Content Placeholder 6"/>
          <p:cNvSpPr>
            <a:spLocks noGrp="1"/>
          </p:cNvSpPr>
          <p:nvPr>
            <p:ph idx="4294967295"/>
          </p:nvPr>
        </p:nvSpPr>
        <p:spPr bwMode="auto">
          <a:xfrm>
            <a:off x="907146" y="1836660"/>
            <a:ext cx="7345363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  <a:spcAft>
                <a:spcPts val="1800"/>
              </a:spcAft>
              <a:buClr>
                <a:schemeClr val="accent6">
                  <a:lumMod val="75000"/>
                </a:schemeClr>
              </a:buClr>
            </a:pPr>
            <a:r>
              <a:rPr lang="en-AU" altLang="en-US" sz="2400" dirty="0" smtClean="0"/>
              <a:t>What is run-off cover? How many years should I take out run-off cover for?</a:t>
            </a:r>
          </a:p>
          <a:p>
            <a:pPr>
              <a:spcBef>
                <a:spcPct val="0"/>
              </a:spcBef>
              <a:spcAft>
                <a:spcPts val="1800"/>
              </a:spcAft>
              <a:buClr>
                <a:schemeClr val="accent6">
                  <a:lumMod val="75000"/>
                </a:schemeClr>
              </a:buClr>
            </a:pPr>
            <a:r>
              <a:rPr lang="en-AU" altLang="en-US" sz="2400" dirty="0" smtClean="0"/>
              <a:t>What is continuous cover? When is it offered?</a:t>
            </a:r>
          </a:p>
          <a:p>
            <a:pPr>
              <a:spcBef>
                <a:spcPct val="0"/>
              </a:spcBef>
              <a:spcAft>
                <a:spcPts val="1800"/>
              </a:spcAft>
              <a:buClr>
                <a:schemeClr val="accent6">
                  <a:lumMod val="75000"/>
                </a:schemeClr>
              </a:buClr>
            </a:pPr>
            <a:r>
              <a:rPr lang="en-AU" altLang="en-US" sz="2400" dirty="0" smtClean="0"/>
              <a:t>What is a reinstatement?</a:t>
            </a:r>
          </a:p>
          <a:p>
            <a:pPr>
              <a:spcBef>
                <a:spcPct val="0"/>
              </a:spcBef>
              <a:spcAft>
                <a:spcPts val="1800"/>
              </a:spcAft>
              <a:buClr>
                <a:schemeClr val="accent6">
                  <a:lumMod val="75000"/>
                </a:schemeClr>
              </a:buClr>
            </a:pPr>
            <a:r>
              <a:rPr lang="en-AU" altLang="en-US" sz="2400" dirty="0" smtClean="0"/>
              <a:t>What is a ‘known circumstance’?</a:t>
            </a:r>
          </a:p>
          <a:p>
            <a:pPr>
              <a:spcBef>
                <a:spcPct val="0"/>
              </a:spcBef>
              <a:spcAft>
                <a:spcPts val="1200"/>
              </a:spcAft>
              <a:buClr>
                <a:schemeClr val="accent6">
                  <a:lumMod val="75000"/>
                </a:schemeClr>
              </a:buClr>
            </a:pPr>
            <a:r>
              <a:rPr lang="en-AU" altLang="en-US" sz="2400" dirty="0" smtClean="0"/>
              <a:t>What is the difference between Jurisdiction and Territorial Limits?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81440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9334" y="974725"/>
            <a:ext cx="791686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+mn-cs"/>
              </a:rPr>
              <a:t>Management Liability Insurance</a:t>
            </a:r>
            <a:endParaRPr lang="en-AU" sz="2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1170" y="1484313"/>
            <a:ext cx="7916862" cy="4306887"/>
          </a:xfrm>
          <a:prstGeom prst="rect">
            <a:avLst/>
          </a:prstGeom>
          <a:gradFill>
            <a:gsLst>
              <a:gs pos="0">
                <a:schemeClr val="bg2">
                  <a:lumMod val="24000"/>
                  <a:lumOff val="76000"/>
                </a:schemeClr>
              </a:gs>
              <a:gs pos="100000">
                <a:schemeClr val="accent1">
                  <a:tint val="44500"/>
                  <a:satMod val="160000"/>
                  <a:alpha val="58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dirty="0"/>
          </a:p>
        </p:txBody>
      </p:sp>
      <p:sp>
        <p:nvSpPr>
          <p:cNvPr id="13316" name="Content Placeholder 6"/>
          <p:cNvSpPr>
            <a:spLocks noGrp="1"/>
          </p:cNvSpPr>
          <p:nvPr>
            <p:ph idx="4294967295"/>
          </p:nvPr>
        </p:nvSpPr>
        <p:spPr bwMode="auto">
          <a:xfrm>
            <a:off x="907146" y="1636964"/>
            <a:ext cx="7345363" cy="378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spcBef>
                <a:spcPct val="0"/>
              </a:spcBef>
              <a:spcAft>
                <a:spcPts val="1200"/>
              </a:spcAft>
              <a:buFont typeface="Arial" charset="0"/>
              <a:buNone/>
            </a:pPr>
            <a:r>
              <a:rPr lang="en-AU" altLang="en-US" sz="2500" b="1" dirty="0" smtClean="0"/>
              <a:t>Key Benefits: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</a:pPr>
            <a:r>
              <a:rPr lang="en-AU" altLang="en-US" sz="2000" b="1" dirty="0" smtClean="0"/>
              <a:t>Management Liability Insurance can deliver a range of benefits to your organisation:</a:t>
            </a:r>
          </a:p>
          <a:p>
            <a:pPr lvl="0">
              <a:buClr>
                <a:schemeClr val="accent6">
                  <a:lumMod val="75000"/>
                </a:schemeClr>
              </a:buClr>
            </a:pPr>
            <a:r>
              <a:rPr lang="en-AU" sz="2000" dirty="0"/>
              <a:t>Official Investigations and Enquiries for senior management and the Company</a:t>
            </a:r>
          </a:p>
          <a:p>
            <a:pPr lvl="0">
              <a:buClr>
                <a:schemeClr val="accent6">
                  <a:lumMod val="75000"/>
                </a:schemeClr>
              </a:buClr>
            </a:pPr>
            <a:r>
              <a:rPr lang="en-AU" sz="2000" dirty="0"/>
              <a:t>OH&amp;S Defence costs for senior management and the Company</a:t>
            </a:r>
          </a:p>
          <a:p>
            <a:pPr lvl="0">
              <a:buClr>
                <a:schemeClr val="accent6">
                  <a:lumMod val="75000"/>
                </a:schemeClr>
              </a:buClr>
            </a:pPr>
            <a:r>
              <a:rPr lang="en-AU" sz="2000" dirty="0"/>
              <a:t>Statutory Liability (fines and penalties) for senior management and the Company</a:t>
            </a:r>
          </a:p>
          <a:p>
            <a:pPr lvl="0">
              <a:buClr>
                <a:schemeClr val="accent6">
                  <a:lumMod val="75000"/>
                </a:schemeClr>
              </a:buClr>
            </a:pPr>
            <a:r>
              <a:rPr lang="en-AU" sz="2000" dirty="0"/>
              <a:t>Automatic Reinstatement for Insured Persons</a:t>
            </a:r>
          </a:p>
          <a:p>
            <a:pPr lvl="0">
              <a:buClr>
                <a:schemeClr val="accent6">
                  <a:lumMod val="75000"/>
                </a:schemeClr>
              </a:buClr>
            </a:pPr>
            <a:r>
              <a:rPr lang="en-AU" sz="2000" dirty="0"/>
              <a:t>Identity theft for Insured </a:t>
            </a:r>
            <a:r>
              <a:rPr lang="en-AU" sz="2000" dirty="0" smtClean="0"/>
              <a:t>Persons</a:t>
            </a:r>
            <a:endParaRPr lang="en-AU" altLang="en-US" sz="2000" b="1" dirty="0" smtClean="0"/>
          </a:p>
          <a:p>
            <a:pPr marL="0" indent="0">
              <a:spcBef>
                <a:spcPct val="0"/>
              </a:spcBef>
              <a:buFont typeface="Arial" charset="0"/>
              <a:buNone/>
            </a:pPr>
            <a:endParaRPr lang="en-AU" altLang="en-US" sz="25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2000" b="1" dirty="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en-AU" alt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357096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</TotalTime>
  <Words>769</Words>
  <Application>Microsoft Office PowerPoint</Application>
  <PresentationFormat>On-screen Show (4:3)</PresentationFormat>
  <Paragraphs>167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Inara Kirsch</dc:creator>
  <cp:lastModifiedBy>Inara Kirsch</cp:lastModifiedBy>
  <cp:revision>68</cp:revision>
  <cp:lastPrinted>2015-05-25T06:42:16Z</cp:lastPrinted>
  <dcterms:created xsi:type="dcterms:W3CDTF">2013-08-08T04:36:02Z</dcterms:created>
  <dcterms:modified xsi:type="dcterms:W3CDTF">2015-05-27T02:45:17Z</dcterms:modified>
</cp:coreProperties>
</file>